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62" r:id="rId6"/>
    <p:sldId id="361" r:id="rId7"/>
    <p:sldId id="354" r:id="rId8"/>
    <p:sldId id="289" r:id="rId9"/>
    <p:sldId id="334" r:id="rId10"/>
    <p:sldId id="300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293" r:id="rId24"/>
    <p:sldId id="320" r:id="rId25"/>
    <p:sldId id="319" r:id="rId26"/>
    <p:sldId id="356" r:id="rId27"/>
    <p:sldId id="374" r:id="rId28"/>
    <p:sldId id="375" r:id="rId29"/>
    <p:sldId id="376" r:id="rId30"/>
    <p:sldId id="377" r:id="rId31"/>
    <p:sldId id="286" r:id="rId32"/>
  </p:sldIdLst>
  <p:sldSz cx="9001125" cy="5040313"/>
  <p:notesSz cx="6858000" cy="9144000"/>
  <p:custDataLst>
    <p:tags r:id="rId34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8FD"/>
    <a:srgbClr val="03B2F2"/>
    <a:srgbClr val="039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78" d="100"/>
          <a:sy n="78" d="100"/>
        </p:scale>
        <p:origin x="1002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79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40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21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54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52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2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017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71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63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1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65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85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29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247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02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811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00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95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40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3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9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0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536-B0D3-4DF2-83FE-4AF139D609D1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E4EC-7693-47FE-8A96-2A934D6E9D46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168-AB27-442E-87BD-596D71D7F50B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BB-1F45-46DE-A1D0-C357F9CB97EC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65D76725-DBD7-4C53-9BBA-D723A7BAD9AE}" type="datetime3">
              <a:rPr lang="en-US" altLang="zh-CN" smtClean="0">
                <a:solidFill>
                  <a:prstClr val="black"/>
                </a:solidFill>
              </a:rPr>
              <a:t>30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BBF8F733-2721-4C45-BC87-507F5417EF92}" type="datetime3">
              <a:rPr lang="en-US" altLang="zh-CN" smtClean="0">
                <a:solidFill>
                  <a:prstClr val="black"/>
                </a:solidFill>
              </a:rPr>
              <a:t>30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7C47-F251-4350-8332-D485DEB7A18E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04C8-FFDA-41A7-9215-E6762AEC36F2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8D79-5611-42F6-A806-25B35BF4E17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9FFC-4383-4064-99C4-40DAF5130684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6F33-F661-4FCB-8A9C-5BA059048E19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2FFD-942B-4682-A071-AC13BA5AB07B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413-3B59-4461-8747-95D2E21E3021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2F7C-04F8-4245-BF07-E2FBBC917F22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A489-30D8-45B5-851D-579B8128978F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383298" y="100339"/>
            <a:ext cx="3448053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Lesson no 9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48434" y="1841764"/>
            <a:ext cx="5482917" cy="9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Communication</a:t>
            </a:r>
          </a:p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Signals</a:t>
            </a: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3348434" y="2376140"/>
            <a:ext cx="5482917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DF811-C352-F811-A0FE-BE09E8BE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03E-E0CD-4738-82F9-F92BFABFCC7C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78D-8B71-A5ED-0761-E6977BF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A4EA-5497-8A31-243D-57338DA5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D664A-7389-88D4-BF4A-EF8641F16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79" y="3643"/>
            <a:ext cx="7161766" cy="4602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6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108074" y="546046"/>
            <a:ext cx="3751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On-off keying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3D2FA3-8477-40F4-8694-B0FF1334A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663" y="100339"/>
            <a:ext cx="4354286" cy="1532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804EC2-0268-B030-3A52-5C451161AEE3}"/>
              </a:ext>
            </a:extLst>
          </p:cNvPr>
          <p:cNvSpPr txBox="1"/>
          <p:nvPr/>
        </p:nvSpPr>
        <p:spPr>
          <a:xfrm>
            <a:off x="1620242" y="1719201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amplitude modulation (PAM)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686D9-9A72-DFD8-FD5B-1E52842DE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435" y="2380538"/>
            <a:ext cx="4354286" cy="2024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0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1728254" y="100339"/>
            <a:ext cx="511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shift keying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FSK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B3E46-4AD2-E30A-4AE3-0C393719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5" y="685114"/>
            <a:ext cx="5328592" cy="1914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6C66C-5C05-B211-9AA7-0CC555BE5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189" y="2757361"/>
            <a:ext cx="3987266" cy="176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1602239" y="215900"/>
            <a:ext cx="5796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phase shift keying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F16F-1F83-4117-C927-CEB59D732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30" y="1152004"/>
            <a:ext cx="8189490" cy="2687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9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1251200" y="244673"/>
            <a:ext cx="6498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Quadrature phase shift keying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QPSK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C48B1-1D39-DD2E-CDC1-3B8D0BF77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97" y="1152004"/>
            <a:ext cx="7763914" cy="3447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08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F9571-9A49-EE0C-9E15-3928D7722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93" y="215900"/>
            <a:ext cx="7818337" cy="429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3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969919" y="136442"/>
            <a:ext cx="7061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Quadrature amplitude modulation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1068B-6E7A-A2B5-B5F7-0FDD949FF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84" y="1392892"/>
            <a:ext cx="3437992" cy="2520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D0EBE-AE9E-A099-37DB-D35C54B77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842" y="1392892"/>
            <a:ext cx="3673865" cy="2520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791024" y="116397"/>
            <a:ext cx="7419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Quadrature amplitude modulation (4-QAM)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1A9E8-0972-A3AF-DD7F-BD04E15F9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221" y="826493"/>
            <a:ext cx="4926682" cy="3719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9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791024" y="116397"/>
            <a:ext cx="7597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Quadrature amplitude modulation (16-QAM)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CC335-0BF8-6418-35BD-E16F9DE8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45" y="671220"/>
            <a:ext cx="5957328" cy="4030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3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791024" y="116397"/>
            <a:ext cx="7597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Quadrature amplitude modulation (64-QAM)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38C94-E736-1F85-EF2A-E62770EC5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036" y="742294"/>
            <a:ext cx="5777051" cy="3929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2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-273937" y="1740422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4B714-EA72-6B97-162C-040D719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93E-9056-4D8B-ADB4-B8CC645AEEDA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08FFEF-5914-0395-9A4E-9DA8AFC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7F8D2B-E330-EE8C-70FA-A2CA8714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3204040" y="1699495"/>
            <a:ext cx="454611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Analog modulation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204040" y="2467585"/>
            <a:ext cx="482453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Digital modulation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204427" y="3240678"/>
            <a:ext cx="5796698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Low probability of intercept (</a:t>
            </a:r>
            <a:r>
              <a:rPr lang="en-US" altLang="zh-CN" sz="20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LPI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) signals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3899163" y="3284575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3899163" y="2515991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3899163" y="1757044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620539" y="128317"/>
            <a:ext cx="7760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Quadrature amplitude modulation (256-QAM)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817FB-5149-245C-A0F3-49302BD2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853" y="771372"/>
            <a:ext cx="5111416" cy="3807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7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13DD2-D4A6-4430-281C-A395C5777D2F}"/>
              </a:ext>
            </a:extLst>
          </p:cNvPr>
          <p:cNvSpPr txBox="1"/>
          <p:nvPr/>
        </p:nvSpPr>
        <p:spPr>
          <a:xfrm>
            <a:off x="2488542" y="99880"/>
            <a:ext cx="4024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signal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4866A-802F-1CFD-CB1D-2E1AD2BEA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59" y="713092"/>
            <a:ext cx="7797810" cy="3930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92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0" y="1933731"/>
            <a:ext cx="9001125" cy="14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Low probability of intercept (</a:t>
            </a:r>
            <a:r>
              <a:rPr lang="en-US" altLang="zh-CN" sz="4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LPI</a:t>
            </a:r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) signals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1ADDF-938B-0B88-5782-E5B396595FF9}"/>
              </a:ext>
            </a:extLst>
          </p:cNvPr>
          <p:cNvSpPr txBox="1"/>
          <p:nvPr/>
        </p:nvSpPr>
        <p:spPr>
          <a:xfrm>
            <a:off x="93810" y="215900"/>
            <a:ext cx="88135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4084" lvl="6" indent="-45720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hopping</a:t>
            </a:r>
          </a:p>
          <a:p>
            <a:pPr marL="2864084" lvl="6" indent="-45720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Chirp</a:t>
            </a:r>
          </a:p>
          <a:p>
            <a:pPr marL="2864084" lvl="6" indent="-45720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sequence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BA3A1B-21CF-8D3E-8E95-68724F5C9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32" y="61161"/>
            <a:ext cx="7660660" cy="4514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8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AFBBA-D208-34F0-5A70-597E30CA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25" y="100339"/>
            <a:ext cx="7730673" cy="4409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5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FD0E3-0717-6A2C-FEA5-8619B8287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95" y="359916"/>
            <a:ext cx="7959334" cy="4032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4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DFED2-6C48-7848-249B-019AF2F1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7908"/>
            <a:ext cx="9001125" cy="4104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8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3EE52-CC54-7A9F-E83D-B95DF3A5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9916"/>
            <a:ext cx="9001125" cy="3857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6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88CBD-C5BB-E689-E4FB-5AFF264EE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" y="287908"/>
            <a:ext cx="8100963" cy="420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124298" y="1770832"/>
            <a:ext cx="6876827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Analog modulation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5308F-E5FE-AC83-D842-C30D2380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753-BB91-4708-8E1A-2AF8F9D157CE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3319-5394-9352-63F4-4A4965F1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3F02-B9C9-BF4F-F9C2-ABC90CDC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0E3D2-CA4E-0152-9A85-E4709F35D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96" y="-21567"/>
            <a:ext cx="6917332" cy="4671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F5824-A4CD-2003-78C7-F84E59E93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1" y="153500"/>
            <a:ext cx="4201715" cy="1975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7D218B-3A44-9F39-D1C8-745CFE78A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233" y="121905"/>
            <a:ext cx="4286751" cy="1953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7EE88-8201-17FD-49BF-0F1A232E3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745" y="2301190"/>
            <a:ext cx="4911634" cy="2203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6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F35EE-F556-488A-255B-FFFA506DE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82" y="100339"/>
            <a:ext cx="5573486" cy="1698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03A38-DBAA-2CFA-85A2-B6F10D37D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225" y="2155204"/>
            <a:ext cx="4807131" cy="2159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2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781722" y="1770832"/>
            <a:ext cx="6192688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Digital modulation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485ADE-1C11-2527-1B4A-C14559572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3" y="44040"/>
            <a:ext cx="8117478" cy="4602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2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50DD6-A571-D4E5-F1EC-DB861E3949F6}"/>
              </a:ext>
            </a:extLst>
          </p:cNvPr>
          <p:cNvSpPr txBox="1"/>
          <p:nvPr/>
        </p:nvSpPr>
        <p:spPr>
          <a:xfrm>
            <a:off x="108042" y="431924"/>
            <a:ext cx="87850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Digital transmission provides several advantages over analog transmission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1. Compatibility with high security encryption;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Error-correction coding;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</a:t>
            </a:r>
            <a:r>
              <a:rPr lang="en-US" sz="2800" dirty="0" err="1">
                <a:solidFill>
                  <a:schemeClr val="bg1"/>
                </a:solidFill>
              </a:rPr>
              <a:t>LPI</a:t>
            </a:r>
            <a:r>
              <a:rPr lang="en-US" sz="2800" dirty="0">
                <a:solidFill>
                  <a:schemeClr val="bg1"/>
                </a:solidFill>
              </a:rPr>
              <a:t> techniques;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4. The ability to pass through various transmission paths while retaining high signal quality.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309</Words>
  <Application>Microsoft Office PowerPoint</Application>
  <PresentationFormat>Custom</PresentationFormat>
  <Paragraphs>154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等线</vt:lpstr>
      <vt:lpstr>微软雅黑</vt:lpstr>
      <vt:lpstr>Arial</vt:lpstr>
      <vt:lpstr>Calibri</vt:lpstr>
      <vt:lpstr>Lato Light</vt:lpstr>
      <vt:lpstr>Times New Roman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Laurian Gherman</cp:lastModifiedBy>
  <cp:revision>81</cp:revision>
  <dcterms:modified xsi:type="dcterms:W3CDTF">2022-12-30T09:06:11Z</dcterms:modified>
</cp:coreProperties>
</file>